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64" r:id="rId5"/>
    <p:sldId id="265" r:id="rId6"/>
    <p:sldId id="258" r:id="rId7"/>
    <p:sldId id="260" r:id="rId8"/>
    <p:sldId id="271" r:id="rId9"/>
    <p:sldId id="261" r:id="rId10"/>
    <p:sldId id="270" r:id="rId11"/>
    <p:sldId id="272" r:id="rId12"/>
    <p:sldId id="262" r:id="rId13"/>
    <p:sldId id="269" r:id="rId14"/>
    <p:sldId id="263" r:id="rId15"/>
    <p:sldId id="268" r:id="rId16"/>
    <p:sldId id="266" r:id="rId17"/>
    <p:sldId id="273" r:id="rId18"/>
    <p:sldId id="274" r:id="rId19"/>
    <p:sldId id="267" r:id="rId2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3746989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282926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875438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2907633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593358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4163902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1498484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164747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1661785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3561098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3999875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223209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2178601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275082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632957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89DA3-EE24-436B-BEFC-591B398CE501}" type="datetimeFigureOut">
              <a:rPr lang="en-US" smtClean="0"/>
              <a:pPr/>
              <a:t>7/11/2015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1836632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E89DA3-EE24-436B-BEFC-591B398CE501}" type="datetimeFigureOut">
              <a:rPr lang="en-US" smtClean="0"/>
              <a:pPr/>
              <a:t>7/11/2015</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861948E-3C71-42AF-A1F0-D81452B1035A}" type="slidenum">
              <a:rPr lang="en-US" smtClean="0"/>
              <a:pPr/>
              <a:t>‹#›</a:t>
            </a:fld>
            <a:endParaRPr lang="en-US" dirty="0"/>
          </a:p>
        </p:txBody>
      </p:sp>
    </p:spTree>
    <p:extLst>
      <p:ext uri="{BB962C8B-B14F-4D97-AF65-F5344CB8AC3E}">
        <p14:creationId xmlns:p14="http://schemas.microsoft.com/office/powerpoint/2010/main" xmlns="" val="3916311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writersdigest.com/editor-blogs/guide-to-literary-agents/7-writing-routines-that-work" TargetMode="External"/><Relationship Id="rId2" Type="http://schemas.openxmlformats.org/officeDocument/2006/relationships/hyperlink" Target="http://www.entrepreneur.com/article/234238" TargetMode="External"/><Relationship Id="rId1" Type="http://schemas.openxmlformats.org/officeDocument/2006/relationships/slideLayout" Target="../slideLayouts/slideLayout2.xml"/><Relationship Id="rId4" Type="http://schemas.openxmlformats.org/officeDocument/2006/relationships/hyperlink" Target="http://www.storiestotellbooks.com/blog/2012/7/10/creating-dialogue-in-nonfiction-about-the-past.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thearmchairgenealogist.com/2010/01/genealogy-begins-at-hom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familysearch.org/" TargetMode="External"/><Relationship Id="rId2" Type="http://schemas.openxmlformats.org/officeDocument/2006/relationships/hyperlink" Target="http://www.ancestry.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mazon.com/Online-Genealogy-Handbook-Brad-Schepp/dp/1402752555?ie=UTF8&amp;tag=thearmcgene-20&amp;link_code=btl&amp;camp=213689&amp;creative=392969" TargetMode="External"/><Relationship Id="rId2" Type="http://schemas.openxmlformats.org/officeDocument/2006/relationships/hyperlink" Target="http://www.amazon.com/Genealogy-Online-Elizabeth-Crowe/dp/0071499318?ie=UTF8&amp;tag=thearmcgene-20&amp;link_code=btl&amp;camp=213689&amp;creative=392969" TargetMode="External"/><Relationship Id="rId1" Type="http://schemas.openxmlformats.org/officeDocument/2006/relationships/slideLayout" Target="../slideLayouts/slideLayout2.xml"/><Relationship Id="rId5" Type="http://schemas.openxmlformats.org/officeDocument/2006/relationships/hyperlink" Target="http://www.familysearch.org/" TargetMode="External"/><Relationship Id="rId4" Type="http://schemas.openxmlformats.org/officeDocument/2006/relationships/hyperlink" Target="http://ancestry.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85949"/>
            <a:ext cx="7772400" cy="2305051"/>
          </a:xfrm>
        </p:spPr>
        <p:txBody>
          <a:bodyPr>
            <a:normAutofit/>
          </a:bodyPr>
          <a:lstStyle/>
          <a:p>
            <a:pPr algn="ctr"/>
            <a:r>
              <a:rPr lang="en-US" sz="4600" b="1" dirty="0" smtClean="0"/>
              <a:t>HOW IN THE WORLD </a:t>
            </a:r>
            <a:br>
              <a:rPr lang="en-US" sz="4600" b="1" dirty="0" smtClean="0"/>
            </a:br>
            <a:r>
              <a:rPr lang="en-US" sz="4600" b="1" dirty="0" smtClean="0"/>
              <a:t>CAN I POSSIBLY WRITE </a:t>
            </a:r>
            <a:br>
              <a:rPr lang="en-US" sz="4600" b="1" dirty="0" smtClean="0"/>
            </a:br>
            <a:r>
              <a:rPr lang="en-US" sz="4600" b="1" dirty="0" smtClean="0"/>
              <a:t>A FAMILY HISTORY BOOK?</a:t>
            </a:r>
            <a:endParaRPr lang="en-US" sz="4600" b="1" dirty="0"/>
          </a:p>
        </p:txBody>
      </p:sp>
      <p:sp>
        <p:nvSpPr>
          <p:cNvPr id="3" name="Subtitle 2"/>
          <p:cNvSpPr>
            <a:spLocks noGrp="1"/>
          </p:cNvSpPr>
          <p:nvPr>
            <p:ph type="subTitle" idx="1"/>
          </p:nvPr>
        </p:nvSpPr>
        <p:spPr>
          <a:xfrm>
            <a:off x="1130595" y="4800600"/>
            <a:ext cx="5826719" cy="1219200"/>
          </a:xfrm>
        </p:spPr>
        <p:txBody>
          <a:bodyPr/>
          <a:lstStyle/>
          <a:p>
            <a:r>
              <a:rPr lang="en-US" b="1" dirty="0" smtClean="0"/>
              <a:t>“GCSGA” Meeting, July 11, 2015</a:t>
            </a:r>
          </a:p>
          <a:p>
            <a:r>
              <a:rPr lang="en-US" b="1" dirty="0" smtClean="0"/>
              <a:t>Presented by Bob Volz</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ELSE SHOULD BE CONSIDERED?</a:t>
            </a:r>
            <a:endParaRPr lang="en-US" dirty="0"/>
          </a:p>
        </p:txBody>
      </p:sp>
      <p:sp>
        <p:nvSpPr>
          <p:cNvPr id="3" name="Content Placeholder 2"/>
          <p:cNvSpPr>
            <a:spLocks noGrp="1"/>
          </p:cNvSpPr>
          <p:nvPr>
            <p:ph idx="1"/>
          </p:nvPr>
        </p:nvSpPr>
        <p:spPr>
          <a:xfrm>
            <a:off x="609599" y="2160590"/>
            <a:ext cx="6347714" cy="4240210"/>
          </a:xfrm>
        </p:spPr>
        <p:txBody>
          <a:bodyPr>
            <a:normAutofit fontScale="92500"/>
          </a:bodyPr>
          <a:lstStyle/>
          <a:p>
            <a:pPr marL="457200" indent="-457200">
              <a:buFont typeface="Wingdings" pitchFamily="2" charset="2"/>
              <a:buChar char="ü"/>
            </a:pPr>
            <a:r>
              <a:rPr lang="en-US" sz="2400" b="1" dirty="0" smtClean="0"/>
              <a:t>Besides my family group records, what else should be included?  </a:t>
            </a:r>
            <a:r>
              <a:rPr lang="en-US" sz="2000" dirty="0" smtClean="0"/>
              <a:t>Remember we have been schooled many times that a family history doesn’t become a “HISTORY” without </a:t>
            </a:r>
            <a:r>
              <a:rPr lang="en-US" sz="2000" b="1" dirty="0" smtClean="0">
                <a:solidFill>
                  <a:srgbClr val="00B050"/>
                </a:solidFill>
              </a:rPr>
              <a:t>stories</a:t>
            </a:r>
            <a:r>
              <a:rPr lang="en-US" sz="2000" dirty="0" smtClean="0"/>
              <a:t> which in essence make our ancestors come to life again.  An example to get your thinking straight would be to ask yourself “What was the world or place like where my ancestor lived?”  What did he/she do (occupation, religion, status-property owner).  Can you tie in an historical event even though it didn’t touch your ancestor?  Do you have any letters that tie into this time period from an ancestor or a document?  How about photos, maps of land ownership, descriptions of his/her homestead, etc.</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SHOULD BE CONSIDERED?</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dirty="0" smtClean="0"/>
              <a:t>Think about creating an ANCESTOR PROFILE on your most important relatives.  A profile should be considered as a character sketch. By starting small you won’t become overwhelmed.  Just think of this type of profile as a snapshot in time of your ancestor’s life.</a:t>
            </a:r>
          </a:p>
          <a:p>
            <a:pPr>
              <a:buFont typeface="Wingdings" pitchFamily="2" charset="2"/>
              <a:buChar char="ü"/>
            </a:pPr>
            <a:r>
              <a:rPr lang="en-US" dirty="0" smtClean="0"/>
              <a:t>What ELEMENTS should be contained in this PROFILE?  A </a:t>
            </a:r>
            <a:r>
              <a:rPr lang="en-US" dirty="0" smtClean="0"/>
              <a:t>GOOD STORY; </a:t>
            </a:r>
            <a:r>
              <a:rPr lang="en-US" dirty="0" smtClean="0"/>
              <a:t>A description with key details; Dialogue if </a:t>
            </a:r>
            <a:r>
              <a:rPr lang="en-US" dirty="0" smtClean="0"/>
              <a:t>available (a recording is best to gain incite); </a:t>
            </a:r>
            <a:r>
              <a:rPr lang="en-US" dirty="0" smtClean="0"/>
              <a:t>Showing what the person was like.  REMEMBER, THIS PROFILE IS </a:t>
            </a:r>
            <a:r>
              <a:rPr lang="en-US" dirty="0" smtClean="0"/>
              <a:t>“SHOW”, </a:t>
            </a:r>
            <a:r>
              <a:rPr lang="en-US" dirty="0" smtClean="0"/>
              <a:t>DON’T TELL</a:t>
            </a:r>
            <a:r>
              <a:rPr lang="en-US" dirty="0" smtClean="0"/>
              <a:t>!  </a:t>
            </a:r>
            <a:r>
              <a:rPr lang="en-US" dirty="0" smtClean="0"/>
              <a:t>You can use documents, cemetery stone stories, interviews, newspaper articles, diaries and letters and of course your memories (stated as such).  Also, use ACTION VERBS whenever possible.</a:t>
            </a:r>
          </a:p>
          <a:p>
            <a:pPr>
              <a:buFont typeface="Wingdings" pitchFamily="2" charset="2"/>
              <a:buChar char="ü"/>
            </a:pPr>
            <a:r>
              <a:rPr lang="en-US" dirty="0" smtClean="0"/>
              <a:t>DO NOT </a:t>
            </a:r>
            <a:r>
              <a:rPr lang="en-US" dirty="0" smtClean="0"/>
              <a:t>EDIT AS YOU WRITE.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LOGISTICS OF </a:t>
            </a:r>
            <a:r>
              <a:rPr lang="en-US" dirty="0" smtClean="0"/>
              <a:t>YOUR </a:t>
            </a:r>
            <a:r>
              <a:rPr lang="en-US" dirty="0" smtClean="0"/>
              <a:t>BOOK</a:t>
            </a:r>
            <a:endParaRPr lang="en-US" dirty="0"/>
          </a:p>
        </p:txBody>
      </p:sp>
      <p:sp>
        <p:nvSpPr>
          <p:cNvPr id="3" name="Content Placeholder 2"/>
          <p:cNvSpPr>
            <a:spLocks noGrp="1"/>
          </p:cNvSpPr>
          <p:nvPr>
            <p:ph idx="1"/>
          </p:nvPr>
        </p:nvSpPr>
        <p:spPr>
          <a:xfrm>
            <a:off x="609599" y="2057400"/>
            <a:ext cx="6347714" cy="4572000"/>
          </a:xfrm>
        </p:spPr>
        <p:txBody>
          <a:bodyPr>
            <a:normAutofit fontScale="62500" lnSpcReduction="20000"/>
          </a:bodyPr>
          <a:lstStyle/>
          <a:p>
            <a:r>
              <a:rPr lang="en-US" sz="3200" b="1" dirty="0" smtClean="0"/>
              <a:t>THINGS THAT MUST BE INCLUDED FOR YOUR BOOK TO BE USEFUL:</a:t>
            </a:r>
          </a:p>
          <a:p>
            <a:pPr marL="457200" indent="-457200">
              <a:buFont typeface="+mj-lt"/>
              <a:buAutoNum type="arabicParenR"/>
            </a:pPr>
            <a:r>
              <a:rPr lang="en-US" sz="2900" b="1" dirty="0" smtClean="0"/>
              <a:t>TABLE OF CONTENTS</a:t>
            </a:r>
          </a:p>
          <a:p>
            <a:pPr marL="457200" indent="-457200">
              <a:buFont typeface="+mj-lt"/>
              <a:buAutoNum type="arabicParenR"/>
            </a:pPr>
            <a:r>
              <a:rPr lang="en-US" sz="2900" b="1" dirty="0" smtClean="0"/>
              <a:t>INDEX (very important to list every person mentioned in your </a:t>
            </a:r>
            <a:r>
              <a:rPr lang="en-US" sz="2900" b="1" dirty="0" smtClean="0"/>
              <a:t>book.  Also list </a:t>
            </a:r>
            <a:r>
              <a:rPr lang="en-US" sz="2900" b="1" dirty="0" smtClean="0"/>
              <a:t>on what page or pages they appear).</a:t>
            </a:r>
          </a:p>
          <a:p>
            <a:pPr marL="457200" indent="-457200">
              <a:buFont typeface="+mj-lt"/>
              <a:buAutoNum type="arabicParenR"/>
            </a:pPr>
            <a:r>
              <a:rPr lang="en-US" sz="2900" b="1" dirty="0" smtClean="0"/>
              <a:t>BIBLIOGRAPHY ( include the names of books and materials used in </a:t>
            </a:r>
            <a:r>
              <a:rPr lang="en-US" sz="2900" b="1" dirty="0" smtClean="0"/>
              <a:t>your </a:t>
            </a:r>
            <a:r>
              <a:rPr lang="en-US" sz="2900" b="1" dirty="0" smtClean="0"/>
              <a:t>research).</a:t>
            </a:r>
          </a:p>
          <a:p>
            <a:pPr marL="457200" indent="-457200">
              <a:buFont typeface="+mj-lt"/>
              <a:buAutoNum type="arabicParenR"/>
            </a:pPr>
            <a:r>
              <a:rPr lang="en-US" sz="2900" b="1" dirty="0" smtClean="0"/>
              <a:t>DOCUMENTATION (incorporate all of your sources of information, i.e., photos, oral histories, etc.).</a:t>
            </a:r>
          </a:p>
          <a:p>
            <a:pPr marL="457200" indent="-457200">
              <a:buFont typeface="+mj-lt"/>
              <a:buAutoNum type="arabicParenR"/>
            </a:pPr>
            <a:r>
              <a:rPr lang="en-US" sz="2900" b="1" dirty="0" smtClean="0"/>
              <a:t>ORGANIZATION ( keep your families within their </a:t>
            </a:r>
            <a:r>
              <a:rPr lang="en-US" sz="2900" b="1" dirty="0" smtClean="0"/>
              <a:t>generational period </a:t>
            </a:r>
            <a:r>
              <a:rPr lang="en-US" sz="2900" b="1" dirty="0" smtClean="0"/>
              <a:t>and surname category).  </a:t>
            </a:r>
          </a:p>
          <a:p>
            <a:pPr marL="457200" indent="-457200">
              <a:buFont typeface="+mj-lt"/>
              <a:buAutoNum type="arabicParenR"/>
            </a:pPr>
            <a:r>
              <a:rPr lang="en-US" sz="2900" b="1" dirty="0" smtClean="0"/>
              <a:t>Numbering system for ancestors  There are many systems out there, but pick one that works for you.  This is real important for a single surname book.  </a:t>
            </a:r>
          </a:p>
          <a:p>
            <a:pPr marL="457200" indent="-457200">
              <a:buFont typeface="+mj-lt"/>
              <a:buAutoNum type="arabicParenR"/>
            </a:pPr>
            <a:r>
              <a:rPr lang="en-US" sz="2900" b="1" dirty="0" smtClean="0"/>
              <a:t>FOOTNOTES must be used </a:t>
            </a:r>
            <a:r>
              <a:rPr lang="en-US" sz="2900" b="1" dirty="0" smtClean="0">
                <a:solidFill>
                  <a:srgbClr val="00B0F0"/>
                </a:solidFill>
              </a:rPr>
              <a:t>(see the next slide).</a:t>
            </a:r>
            <a:endParaRPr lang="en-US" sz="2900" b="1" dirty="0">
              <a:solidFill>
                <a:srgbClr val="00B0F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EXAMPLE OF FOOTNOTE </a:t>
            </a:r>
            <a:r>
              <a:rPr lang="en-US" sz="2800" dirty="0" smtClean="0"/>
              <a:t>USAGE</a:t>
            </a:r>
            <a:br>
              <a:rPr lang="en-US" sz="2800" dirty="0" smtClean="0"/>
            </a:br>
            <a:r>
              <a:rPr lang="en-US" sz="2800" dirty="0" smtClean="0"/>
              <a:t>FROM TERRY MANNING’s “Genealogy Study Group”, </a:t>
            </a:r>
            <a:r>
              <a:rPr lang="en-US" sz="2800" dirty="0" err="1" smtClean="0"/>
              <a:t>Lawrencevill</a:t>
            </a:r>
            <a:r>
              <a:rPr lang="en-US" sz="2800" dirty="0" smtClean="0"/>
              <a:t> e, GA.</a:t>
            </a:r>
            <a:endParaRPr lang="en-US" sz="28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47800" y="1981200"/>
            <a:ext cx="4419599" cy="4648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a:xfrm>
            <a:off x="609599" y="1371600"/>
            <a:ext cx="6324601" cy="5105400"/>
          </a:xfrm>
        </p:spPr>
        <p:txBody>
          <a:bodyPr>
            <a:normAutofit fontScale="92500" lnSpcReduction="10000"/>
          </a:bodyPr>
          <a:lstStyle/>
          <a:p>
            <a:r>
              <a:rPr lang="en-US" sz="2600" b="1" dirty="0" smtClean="0"/>
              <a:t>A REMINDER: </a:t>
            </a:r>
            <a:r>
              <a:rPr lang="en-US" sz="2400" dirty="0" smtClean="0"/>
              <a:t>GENEALOGY IS A NEVER ENDING HISTORY OF FAMILIES AND THEIR LIVES.  </a:t>
            </a:r>
            <a:r>
              <a:rPr lang="en-US" sz="2400" b="1" dirty="0" smtClean="0">
                <a:solidFill>
                  <a:srgbClr val="FF0000"/>
                </a:solidFill>
              </a:rPr>
              <a:t>NEW INFORMATION IS BEING ADDED DAILY TO THE MAJOR WEB SITES.</a:t>
            </a:r>
            <a:r>
              <a:rPr lang="en-US" sz="2400" b="1" dirty="0" smtClean="0"/>
              <a:t> YOU MUST CHECK THEM OFTEN!</a:t>
            </a:r>
          </a:p>
          <a:p>
            <a:pPr>
              <a:buFont typeface="Wingdings" pitchFamily="2" charset="2"/>
              <a:buChar char="v"/>
            </a:pPr>
            <a:r>
              <a:rPr lang="en-US" sz="2200" dirty="0" smtClean="0"/>
              <a:t>Facts must be documented.</a:t>
            </a:r>
          </a:p>
          <a:p>
            <a:pPr>
              <a:buFont typeface="Wingdings" pitchFamily="2" charset="2"/>
              <a:buChar char="v"/>
            </a:pPr>
            <a:r>
              <a:rPr lang="en-US" sz="2200" dirty="0" smtClean="0"/>
              <a:t>Suppositions and guesses are just that and can’t be documented.  If you use any of these, be sure to say it was a </a:t>
            </a:r>
            <a:r>
              <a:rPr lang="en-US" sz="2200" dirty="0" smtClean="0"/>
              <a:t>guess.</a:t>
            </a:r>
            <a:endParaRPr lang="en-US" sz="2200" dirty="0" smtClean="0"/>
          </a:p>
          <a:p>
            <a:pPr>
              <a:buFont typeface="Wingdings" pitchFamily="2" charset="2"/>
              <a:buChar char="v"/>
            </a:pPr>
            <a:r>
              <a:rPr lang="en-US" sz="2200" dirty="0" smtClean="0"/>
              <a:t>A family story is just a story until there is proof to back it up, so be sure you differentiate the difference clearly.</a:t>
            </a:r>
          </a:p>
          <a:p>
            <a:pPr>
              <a:buFont typeface="Wingdings" pitchFamily="2" charset="2"/>
              <a:buChar char="v"/>
            </a:pPr>
            <a:r>
              <a:rPr lang="en-US" sz="2200" dirty="0" smtClean="0"/>
              <a:t>Edit your work </a:t>
            </a:r>
            <a:r>
              <a:rPr lang="en-US" sz="2200" dirty="0" smtClean="0"/>
              <a:t>at the end to </a:t>
            </a:r>
            <a:r>
              <a:rPr lang="en-US" sz="2200" dirty="0" smtClean="0"/>
              <a:t>prevent future embarrassment.  Expect to spend as much time on this as you did </a:t>
            </a:r>
            <a:r>
              <a:rPr lang="en-US" sz="2200" dirty="0" smtClean="0"/>
              <a:t>writing the story.</a:t>
            </a:r>
            <a:endParaRPr lang="en-US" sz="2200" dirty="0" smtClean="0"/>
          </a:p>
          <a:p>
            <a:pPr>
              <a:buFont typeface="Wingdings" pitchFamily="2" charset="2"/>
              <a:buChar char="v"/>
            </a:pPr>
            <a:endParaRPr lang="en-US" sz="2000" dirty="0" smtClean="0"/>
          </a:p>
          <a:p>
            <a:pPr>
              <a:buFont typeface="Wingdings" pitchFamily="2" charset="2"/>
              <a:buChar char="v"/>
            </a:pP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 CONTINUED</a:t>
            </a:r>
            <a:endParaRPr lang="en-US" dirty="0"/>
          </a:p>
        </p:txBody>
      </p:sp>
      <p:sp>
        <p:nvSpPr>
          <p:cNvPr id="3" name="Content Placeholder 2"/>
          <p:cNvSpPr>
            <a:spLocks noGrp="1"/>
          </p:cNvSpPr>
          <p:nvPr>
            <p:ph idx="1"/>
          </p:nvPr>
        </p:nvSpPr>
        <p:spPr>
          <a:xfrm>
            <a:off x="609599" y="2057400"/>
            <a:ext cx="6347714" cy="4343400"/>
          </a:xfrm>
        </p:spPr>
        <p:txBody>
          <a:bodyPr>
            <a:normAutofit fontScale="92500" lnSpcReduction="10000"/>
          </a:bodyPr>
          <a:lstStyle/>
          <a:p>
            <a:pPr>
              <a:buFont typeface="Wingdings" pitchFamily="2" charset="2"/>
              <a:buChar char="v"/>
            </a:pPr>
            <a:r>
              <a:rPr lang="en-US" sz="2000" dirty="0" smtClean="0"/>
              <a:t>Writing your FAMILY HISTORY can be a great way to capture all the information that you’ve worked on in your genealogical research. It is also a way to convey the story of your family’s development over time in an easy way for all to understand. </a:t>
            </a:r>
          </a:p>
          <a:p>
            <a:pPr>
              <a:buFont typeface="Wingdings" pitchFamily="2" charset="2"/>
              <a:buChar char="v"/>
            </a:pPr>
            <a:r>
              <a:rPr lang="en-US" sz="2100" dirty="0" smtClean="0"/>
              <a:t>Consider working with a PROFESSIONAL (budget permitting). Writing is a major undertaking. Consulting with a professional genealogist might help you make important choices about what to cover.  An EDITOR can proofread the document to insure the work is error free.</a:t>
            </a:r>
          </a:p>
          <a:p>
            <a:pPr>
              <a:buFont typeface="Wingdings" pitchFamily="2" charset="2"/>
              <a:buChar char="v"/>
            </a:pPr>
            <a:r>
              <a:rPr lang="en-US" sz="2000" dirty="0" smtClean="0"/>
              <a:t>Publish (Appearance and quality will depend on your budget).  Selection of a publisher also is determined by the quality of your work and budget</a:t>
            </a:r>
            <a:r>
              <a:rPr lang="en-US" sz="2000" dirty="0" smtClean="0"/>
              <a:t>.  For assistance, GOOGLE “Book Publishers in Georgia”.</a:t>
            </a:r>
            <a:endParaRPr lang="en-US" sz="2000" dirty="0" smtClean="0"/>
          </a:p>
          <a:p>
            <a:pPr>
              <a:buFont typeface="Wingdings" pitchFamily="2" charset="2"/>
              <a:buChar char="v"/>
            </a:pPr>
            <a:endParaRPr lang="en-US" sz="19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THINGS TO CONTEMPLATE AND LEARN FROM!</a:t>
            </a:r>
            <a:endParaRPr lang="en-US" dirty="0"/>
          </a:p>
        </p:txBody>
      </p:sp>
      <p:sp>
        <p:nvSpPr>
          <p:cNvPr id="3" name="Content Placeholder 2"/>
          <p:cNvSpPr>
            <a:spLocks noGrp="1"/>
          </p:cNvSpPr>
          <p:nvPr>
            <p:ph idx="1"/>
          </p:nvPr>
        </p:nvSpPr>
        <p:spPr>
          <a:xfrm>
            <a:off x="609599" y="1981200"/>
            <a:ext cx="6347714" cy="4495800"/>
          </a:xfrm>
        </p:spPr>
        <p:txBody>
          <a:bodyPr>
            <a:normAutofit lnSpcReduction="10000"/>
          </a:bodyPr>
          <a:lstStyle/>
          <a:p>
            <a:r>
              <a:rPr lang="en-US" dirty="0" smtClean="0"/>
              <a:t>How about taking a course in Family History Writing.  Check to see if you can find a writer’s </a:t>
            </a:r>
            <a:r>
              <a:rPr lang="en-US" dirty="0" smtClean="0"/>
              <a:t>online </a:t>
            </a:r>
            <a:r>
              <a:rPr lang="en-US" dirty="0" smtClean="0"/>
              <a:t>workshop or check with your local adult education </a:t>
            </a:r>
            <a:r>
              <a:rPr lang="en-US" dirty="0" smtClean="0"/>
              <a:t>or </a:t>
            </a:r>
            <a:r>
              <a:rPr lang="en-US" dirty="0" smtClean="0"/>
              <a:t>community colleges to see if they offer courses.</a:t>
            </a:r>
          </a:p>
          <a:p>
            <a:r>
              <a:rPr lang="en-US" sz="1600" dirty="0" smtClean="0"/>
              <a:t>Suggested Writing Guidebooks:</a:t>
            </a:r>
          </a:p>
          <a:p>
            <a:pPr lvl="1">
              <a:buFont typeface="Arial" pitchFamily="34" charset="0"/>
              <a:buChar char="•"/>
            </a:pPr>
            <a:r>
              <a:rPr lang="en-US" dirty="0" smtClean="0"/>
              <a:t>“Bringing Your Family History to Life through Social History” by Katherine Scott </a:t>
            </a:r>
            <a:r>
              <a:rPr lang="en-US" dirty="0" err="1" smtClean="0"/>
              <a:t>Sturdevant</a:t>
            </a:r>
            <a:r>
              <a:rPr lang="en-US" dirty="0" smtClean="0"/>
              <a:t> (</a:t>
            </a:r>
            <a:r>
              <a:rPr lang="en-US" dirty="0" err="1" smtClean="0"/>
              <a:t>Betterway</a:t>
            </a:r>
            <a:r>
              <a:rPr lang="en-US" dirty="0" smtClean="0"/>
              <a:t> </a:t>
            </a:r>
            <a:r>
              <a:rPr lang="en-US" dirty="0" smtClean="0"/>
              <a:t>Books</a:t>
            </a:r>
            <a:r>
              <a:rPr lang="en-US" dirty="0" smtClean="0"/>
              <a:t>)</a:t>
            </a:r>
          </a:p>
          <a:p>
            <a:pPr lvl="1">
              <a:buFont typeface="Arial" pitchFamily="34" charset="0"/>
              <a:buChar char="•"/>
            </a:pPr>
            <a:r>
              <a:rPr lang="en-US" dirty="0" smtClean="0"/>
              <a:t>Writing Family Histories and Memories by Kirk </a:t>
            </a:r>
            <a:r>
              <a:rPr lang="en-US" dirty="0" err="1" smtClean="0"/>
              <a:t>Polking</a:t>
            </a:r>
            <a:r>
              <a:rPr lang="en-US" dirty="0" smtClean="0"/>
              <a:t> (Writer’s Digest Books)</a:t>
            </a:r>
          </a:p>
          <a:p>
            <a:pPr lvl="1">
              <a:buFont typeface="Arial" pitchFamily="34" charset="0"/>
              <a:buChar char="•"/>
            </a:pPr>
            <a:r>
              <a:rPr lang="en-US" dirty="0" smtClean="0"/>
              <a:t>Writing the Family Narrative by Lawrence P. </a:t>
            </a:r>
            <a:r>
              <a:rPr lang="en-US" dirty="0" err="1" smtClean="0"/>
              <a:t>Goldrup</a:t>
            </a:r>
            <a:r>
              <a:rPr lang="en-US" dirty="0" smtClean="0"/>
              <a:t> (Ancestry)</a:t>
            </a:r>
          </a:p>
          <a:p>
            <a:pPr lvl="1">
              <a:buFont typeface="Arial" pitchFamily="34" charset="0"/>
              <a:buChar char="•"/>
            </a:pPr>
            <a:r>
              <a:rPr lang="en-US" dirty="0" smtClean="0"/>
              <a:t>For All Time: A Complete Guide to Writing Your Family History (Heinemann)</a:t>
            </a:r>
          </a:p>
          <a:p>
            <a:pPr lvl="1">
              <a:buFont typeface="Arial" pitchFamily="34" charset="0"/>
              <a:buChar char="•"/>
            </a:pPr>
            <a:r>
              <a:rPr lang="en-US" dirty="0" smtClean="0"/>
              <a:t>Authentic </a:t>
            </a:r>
            <a:r>
              <a:rPr lang="en-US" dirty="0" smtClean="0"/>
              <a:t>Ancestors workbook </a:t>
            </a:r>
            <a:r>
              <a:rPr lang="en-US" dirty="0" smtClean="0"/>
              <a:t>by Lynn </a:t>
            </a:r>
            <a:r>
              <a:rPr lang="en-US" dirty="0" smtClean="0"/>
              <a:t>Palermo – </a:t>
            </a:r>
            <a:r>
              <a:rPr lang="en-US" dirty="0" smtClean="0"/>
              <a:t>site - </a:t>
            </a:r>
            <a:r>
              <a:rPr lang="en-US" dirty="0" smtClean="0"/>
              <a:t>http://genealogyalacarte.ca/?p=7225</a:t>
            </a:r>
            <a:endParaRPr lang="en-US" dirty="0" smtClean="0"/>
          </a:p>
          <a:p>
            <a:pPr lvl="1">
              <a:buFont typeface="Arial" pitchFamily="34" charset="0"/>
              <a:buChar cha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THINGS TO CONTEMPLATE AND LEARN FROM!</a:t>
            </a:r>
            <a:endParaRPr lang="en-US" dirty="0"/>
          </a:p>
        </p:txBody>
      </p:sp>
      <p:sp>
        <p:nvSpPr>
          <p:cNvPr id="3" name="Content Placeholder 2"/>
          <p:cNvSpPr>
            <a:spLocks noGrp="1"/>
          </p:cNvSpPr>
          <p:nvPr>
            <p:ph idx="1"/>
          </p:nvPr>
        </p:nvSpPr>
        <p:spPr/>
        <p:txBody>
          <a:bodyPr/>
          <a:lstStyle/>
          <a:p>
            <a:pPr>
              <a:buNone/>
            </a:pPr>
            <a:r>
              <a:rPr lang="en-US" b="1" dirty="0" smtClean="0"/>
              <a:t>ARTICLES:</a:t>
            </a:r>
          </a:p>
          <a:p>
            <a:r>
              <a:rPr lang="en-US" dirty="0" smtClean="0"/>
              <a:t>Writing Tips: How to Come Up With 50 Topic Ideas in 30 Minutes.  </a:t>
            </a:r>
            <a:r>
              <a:rPr lang="en-US" dirty="0" smtClean="0">
                <a:solidFill>
                  <a:srgbClr val="00B0F0"/>
                </a:solidFill>
                <a:hlinkClick r:id="rId2"/>
              </a:rPr>
              <a:t>http://www.entrepreneur.com/article/234238</a:t>
            </a:r>
            <a:endParaRPr lang="en-US" dirty="0" smtClean="0">
              <a:solidFill>
                <a:srgbClr val="00B0F0"/>
              </a:solidFill>
            </a:endParaRPr>
          </a:p>
          <a:p>
            <a:r>
              <a:rPr lang="en-US" dirty="0" smtClean="0"/>
              <a:t>Writing Routines that Work.  </a:t>
            </a:r>
            <a:r>
              <a:rPr lang="en-US" dirty="0" smtClean="0">
                <a:hlinkClick r:id="rId3"/>
              </a:rPr>
              <a:t>http://www.writersdigest.com/editor-blogs/guide-to-literary-agents/7-writing-routines-that-work</a:t>
            </a:r>
            <a:endParaRPr lang="en-US" dirty="0" smtClean="0"/>
          </a:p>
          <a:p>
            <a:r>
              <a:rPr lang="en-US" dirty="0" smtClean="0"/>
              <a:t>Creating Dialogue in Nonfiction About the Past  </a:t>
            </a:r>
            <a:r>
              <a:rPr lang="en-US" dirty="0" smtClean="0">
                <a:hlinkClick r:id="rId4"/>
              </a:rPr>
              <a:t>http://www.storiestotellbooks.com/blog/2012/7/10/creating-dialogue-in-nonfiction-about-the-past.html</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SOFTWARE SHOULD YOU USE FOR YOUR BOOK?</a:t>
            </a:r>
            <a:endParaRPr lang="en-US" dirty="0"/>
          </a:p>
        </p:txBody>
      </p:sp>
      <p:sp>
        <p:nvSpPr>
          <p:cNvPr id="3" name="Content Placeholder 2"/>
          <p:cNvSpPr>
            <a:spLocks noGrp="1"/>
          </p:cNvSpPr>
          <p:nvPr>
            <p:ph idx="1"/>
          </p:nvPr>
        </p:nvSpPr>
        <p:spPr/>
        <p:txBody>
          <a:bodyPr/>
          <a:lstStyle/>
          <a:p>
            <a:r>
              <a:rPr lang="en-US" dirty="0" smtClean="0"/>
              <a:t>This is NOT A COP OUT, but we cannot suggest one brand over another.  The choice is really a personal one (cost, ease of use, etc.).  Again, we suggest that you GOOGLE “Best Software to Use in Book Writing”.  You will get lots of suggestions.  Then ask around as there are blogs that will give you their opinion on their use of certain </a:t>
            </a:r>
            <a:r>
              <a:rPr lang="en-US" dirty="0" err="1" smtClean="0"/>
              <a:t>softwares</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THANK YOU FOR YOUR ATTENTION AND GOOD WRITING TO ALL </a:t>
            </a:r>
            <a:r>
              <a:rPr lang="en-US" sz="4800" dirty="0" smtClean="0"/>
              <a:t>GOING </a:t>
            </a:r>
            <a:r>
              <a:rPr lang="en-US" sz="4800" dirty="0" smtClean="0"/>
              <a:t>FORWARD</a:t>
            </a:r>
            <a:endParaRPr lang="en-US" sz="4800" dirty="0"/>
          </a:p>
        </p:txBody>
      </p:sp>
      <p:sp>
        <p:nvSpPr>
          <p:cNvPr id="3" name="Text Placeholder 2"/>
          <p:cNvSpPr>
            <a:spLocks noGrp="1"/>
          </p:cNvSpPr>
          <p:nvPr>
            <p:ph type="body" sz="quarter" idx="13"/>
          </p:nvPr>
        </p:nvSpPr>
        <p:spPr/>
        <p:txBody>
          <a:bodyPr/>
          <a:lstStyle/>
          <a:p>
            <a:endParaRPr lang="en-US"/>
          </a:p>
        </p:txBody>
      </p:sp>
      <p:sp>
        <p:nvSpPr>
          <p:cNvPr id="4" name="Text Placeholder 3"/>
          <p:cNvSpPr>
            <a:spLocks noGrp="1"/>
          </p:cNvSpPr>
          <p:nvPr>
            <p:ph type="body" idx="1"/>
          </p:nvPr>
        </p:nvSpPr>
        <p:spPr/>
        <p:txBody>
          <a:bodyPr/>
          <a:lstStyle/>
          <a:p>
            <a:r>
              <a:rPr lang="en-US" dirty="0" smtClean="0"/>
              <a:t>All rights reserved </a:t>
            </a:r>
            <a:r>
              <a:rPr lang="en-US" dirty="0" smtClean="0"/>
              <a:t>– copywriter        </a:t>
            </a:r>
            <a:r>
              <a:rPr lang="en-US" dirty="0" smtClean="0"/>
              <a:t>Bob Volz, July 11, 2015</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553201" cy="1320800"/>
          </a:xfrm>
        </p:spPr>
        <p:txBody>
          <a:bodyPr/>
          <a:lstStyle/>
          <a:p>
            <a:r>
              <a:rPr lang="en-US" b="1" dirty="0" smtClean="0"/>
              <a:t>A QUESTION FOR THE GROUP</a:t>
            </a:r>
            <a:endParaRPr lang="en-US" b="1" dirty="0"/>
          </a:p>
        </p:txBody>
      </p:sp>
      <p:sp>
        <p:nvSpPr>
          <p:cNvPr id="3" name="Content Placeholder 2"/>
          <p:cNvSpPr>
            <a:spLocks noGrp="1"/>
          </p:cNvSpPr>
          <p:nvPr>
            <p:ph idx="1"/>
          </p:nvPr>
        </p:nvSpPr>
        <p:spPr>
          <a:xfrm>
            <a:off x="609598" y="1600200"/>
            <a:ext cx="6553201" cy="4648200"/>
          </a:xfrm>
        </p:spPr>
        <p:txBody>
          <a:bodyPr>
            <a:normAutofit fontScale="92500" lnSpcReduction="10000"/>
          </a:bodyPr>
          <a:lstStyle/>
          <a:p>
            <a:pPr algn="ctr">
              <a:buNone/>
            </a:pPr>
            <a:r>
              <a:rPr lang="en-US" sz="4000" b="1" dirty="0" smtClean="0"/>
              <a:t>HOW MANY OF YOU HAVE THOUGHT ABOUT WRITING SOME OF YOUR LIFE OR FAMILY STORIES AND EXPERIENCES AND DON’T KNOW WHERE TO START?  </a:t>
            </a:r>
          </a:p>
          <a:p>
            <a:pPr algn="ctr">
              <a:buNone/>
            </a:pPr>
            <a:endParaRPr lang="en-US" sz="4000" b="1" dirty="0" smtClean="0"/>
          </a:p>
          <a:p>
            <a:pPr algn="ctr">
              <a:buNone/>
            </a:pPr>
            <a:r>
              <a:rPr lang="en-US" sz="4000" b="1" dirty="0" smtClean="0"/>
              <a:t>A </a:t>
            </a:r>
            <a:r>
              <a:rPr lang="en-US" sz="4000" b="1" dirty="0" smtClean="0"/>
              <a:t>SHOW OF HANDS PLEASE!</a:t>
            </a:r>
            <a:endParaRPr lang="en-US" sz="4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3400"/>
            <a:ext cx="6553201" cy="1066800"/>
          </a:xfrm>
        </p:spPr>
        <p:txBody>
          <a:bodyPr>
            <a:normAutofit/>
          </a:bodyPr>
          <a:lstStyle/>
          <a:p>
            <a:r>
              <a:rPr lang="en-US" sz="3000" dirty="0" smtClean="0"/>
              <a:t>THINKING about WRITING your FAMILY HISTORY in a “some” FORMAT  </a:t>
            </a:r>
            <a:endParaRPr lang="en-US" sz="3000" dirty="0"/>
          </a:p>
        </p:txBody>
      </p:sp>
      <p:sp>
        <p:nvSpPr>
          <p:cNvPr id="3" name="Content Placeholder 2"/>
          <p:cNvSpPr>
            <a:spLocks noGrp="1"/>
          </p:cNvSpPr>
          <p:nvPr>
            <p:ph idx="1"/>
          </p:nvPr>
        </p:nvSpPr>
        <p:spPr>
          <a:xfrm>
            <a:off x="152400" y="2133600"/>
            <a:ext cx="8229600" cy="4419600"/>
          </a:xfrm>
        </p:spPr>
        <p:txBody>
          <a:bodyPr>
            <a:normAutofit fontScale="47500" lnSpcReduction="20000"/>
          </a:bodyPr>
          <a:lstStyle/>
          <a:p>
            <a:pPr marL="0" indent="0">
              <a:buNone/>
            </a:pPr>
            <a:r>
              <a:rPr lang="en-US" sz="5100" b="1" dirty="0" smtClean="0"/>
              <a:t>You have to start somewhere!  Start </a:t>
            </a:r>
            <a:r>
              <a:rPr lang="en-US" sz="5100" b="1" dirty="0" smtClean="0"/>
              <a:t>with the </a:t>
            </a:r>
            <a:endParaRPr lang="en-US" sz="5100" b="1" dirty="0" smtClean="0"/>
          </a:p>
          <a:p>
            <a:pPr marL="0" indent="0">
              <a:buNone/>
            </a:pPr>
            <a:r>
              <a:rPr lang="en-US" sz="5100" b="1" dirty="0" smtClean="0"/>
              <a:t>information from your tree. How many of you here    today are beginners?</a:t>
            </a:r>
            <a:endParaRPr lang="en-US" sz="4800" b="1" dirty="0" smtClean="0"/>
          </a:p>
          <a:p>
            <a:r>
              <a:rPr lang="en-US" sz="4400" b="1" dirty="0" smtClean="0">
                <a:solidFill>
                  <a:schemeClr val="tx1"/>
                </a:solidFill>
                <a:hlinkClick r:id="rId2"/>
              </a:rPr>
              <a:t>As a beginner, </a:t>
            </a:r>
            <a:r>
              <a:rPr lang="en-US" sz="4400" b="1" dirty="0" smtClean="0">
                <a:hlinkClick r:id="rId2"/>
              </a:rPr>
              <a:t>gather as much Information</a:t>
            </a:r>
            <a:r>
              <a:rPr lang="en-US" sz="4400" b="1" dirty="0" smtClean="0"/>
              <a:t> </a:t>
            </a:r>
            <a:r>
              <a:rPr lang="en-US" sz="4400" dirty="0" smtClean="0"/>
              <a:t>about your ancestors  prior to seeking out a database. Where your ancestors originated from, whether it was Ireland,        Germany, Poland and where they arrived, the US or         Canada could influence which database you wish to join.       Not all databases are created equal. Investigate the     resources a database offers you in terms of your specific  needs. </a:t>
            </a:r>
          </a:p>
          <a:p>
            <a:r>
              <a:rPr lang="en-US" sz="4400" dirty="0" smtClean="0"/>
              <a:t>If somewhat experienced, then you should have at              hand what I mentioned in the prior bullet point.</a:t>
            </a:r>
            <a:endParaRPr lang="en-US" sz="4400" dirty="0"/>
          </a:p>
          <a:p>
            <a:pPr marL="514350" indent="-514350">
              <a:buAutoNum type="arabicPeriod"/>
            </a:pPr>
            <a:endParaRPr lang="en-US" sz="4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705601" cy="1320800"/>
          </a:xfrm>
        </p:spPr>
        <p:txBody>
          <a:bodyPr>
            <a:normAutofit/>
          </a:bodyPr>
          <a:lstStyle/>
          <a:p>
            <a:r>
              <a:rPr lang="en-US" sz="3000" dirty="0"/>
              <a:t>THINKING about WRITING your FAMILY HISTORY in a </a:t>
            </a:r>
            <a:r>
              <a:rPr lang="en-US" sz="3000" dirty="0" smtClean="0"/>
              <a:t>“some” </a:t>
            </a:r>
            <a:r>
              <a:rPr lang="en-US" sz="3000" dirty="0"/>
              <a:t>FORMAT </a:t>
            </a:r>
          </a:p>
        </p:txBody>
      </p:sp>
      <p:sp>
        <p:nvSpPr>
          <p:cNvPr id="3" name="Content Placeholder 2"/>
          <p:cNvSpPr>
            <a:spLocks noGrp="1"/>
          </p:cNvSpPr>
          <p:nvPr>
            <p:ph idx="1"/>
          </p:nvPr>
        </p:nvSpPr>
        <p:spPr>
          <a:xfrm>
            <a:off x="609598" y="2160590"/>
            <a:ext cx="7162802" cy="4316410"/>
          </a:xfrm>
        </p:spPr>
        <p:txBody>
          <a:bodyPr>
            <a:normAutofit/>
          </a:bodyPr>
          <a:lstStyle/>
          <a:p>
            <a:r>
              <a:rPr lang="en-US" dirty="0" smtClean="0">
                <a:solidFill>
                  <a:schemeClr val="bg2">
                    <a:lumMod val="50000"/>
                  </a:schemeClr>
                </a:solidFill>
              </a:rPr>
              <a:t>  </a:t>
            </a:r>
            <a:r>
              <a:rPr lang="en-US" dirty="0" smtClean="0"/>
              <a:t>Consider how much money you are willing to spend if any. 	</a:t>
            </a:r>
          </a:p>
          <a:p>
            <a:r>
              <a:rPr lang="en-US" dirty="0" smtClean="0"/>
              <a:t>  I am personally a big fan of </a:t>
            </a:r>
            <a:r>
              <a:rPr lang="en-US" b="1" dirty="0" smtClean="0">
                <a:hlinkClick r:id="rId2"/>
              </a:rPr>
              <a:t>Ancestry</a:t>
            </a:r>
            <a:r>
              <a:rPr lang="en-US" dirty="0" smtClean="0"/>
              <a:t>. However, </a:t>
            </a:r>
            <a:r>
              <a:rPr lang="en-US" b="1" dirty="0" smtClean="0">
                <a:hlinkClick r:id="rId2"/>
              </a:rPr>
              <a:t>Ancestry</a:t>
            </a:r>
            <a:r>
              <a:rPr lang="en-US" dirty="0" smtClean="0"/>
              <a:t> is an investment in your genealogy. If you do not wish to make that kind of investment then you may want to consider </a:t>
            </a:r>
            <a:r>
              <a:rPr lang="en-US" b="1" dirty="0" smtClean="0">
                <a:hlinkClick r:id="rId3"/>
              </a:rPr>
              <a:t>Family Search</a:t>
            </a:r>
            <a:r>
              <a:rPr lang="en-US" dirty="0" smtClean="0"/>
              <a:t>, a free database. </a:t>
            </a:r>
            <a:br>
              <a:rPr lang="en-US" dirty="0" smtClean="0"/>
            </a:br>
            <a:endParaRPr lang="en-US" dirty="0" smtClean="0"/>
          </a:p>
          <a:p>
            <a:r>
              <a:rPr lang="en-US" dirty="0" smtClean="0"/>
              <a:t>  There are also plenty of smaller databases, specializing in specific countries. </a:t>
            </a:r>
            <a:br>
              <a:rPr lang="en-US" dirty="0" smtClean="0"/>
            </a:br>
            <a:endParaRPr lang="en-US" dirty="0" smtClean="0"/>
          </a:p>
          <a:p>
            <a:r>
              <a:rPr lang="en-US" dirty="0" smtClean="0"/>
              <a:t> </a:t>
            </a:r>
            <a:r>
              <a:rPr lang="en-US" dirty="0"/>
              <a:t>Take them for a trial run. Many databases offer free 7 </a:t>
            </a:r>
            <a:r>
              <a:rPr lang="en-US" dirty="0" smtClean="0"/>
              <a:t>day subscriptions</a:t>
            </a:r>
            <a:r>
              <a:rPr lang="en-US" dirty="0"/>
              <a:t>, </a:t>
            </a:r>
            <a:r>
              <a:rPr lang="en-US" dirty="0" smtClean="0"/>
              <a:t>which will  provide </a:t>
            </a:r>
            <a:r>
              <a:rPr lang="en-US" dirty="0"/>
              <a:t>you an opportunity to get </a:t>
            </a:r>
            <a:r>
              <a:rPr lang="en-US" dirty="0" smtClean="0"/>
              <a:t> into the </a:t>
            </a:r>
            <a:r>
              <a:rPr lang="en-US" dirty="0"/>
              <a:t>documents and make sure they are the right fit for </a:t>
            </a:r>
            <a:r>
              <a:rPr lang="en-US" dirty="0" smtClean="0"/>
              <a:t> you</a:t>
            </a:r>
            <a:r>
              <a:rPr lang="en-US" dirty="0"/>
              <a:t>.</a:t>
            </a:r>
            <a:br>
              <a:rPr lang="en-US" dirty="0"/>
            </a:br>
            <a:endParaRPr lang="en-US" dirty="0"/>
          </a:p>
          <a:p>
            <a:endParaRPr lang="en-US" dirty="0"/>
          </a:p>
        </p:txBody>
      </p:sp>
    </p:spTree>
    <p:extLst>
      <p:ext uri="{BB962C8B-B14F-4D97-AF65-F5344CB8AC3E}">
        <p14:creationId xmlns:p14="http://schemas.microsoft.com/office/powerpoint/2010/main" xmlns="" val="2848277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34201" cy="1320800"/>
          </a:xfrm>
        </p:spPr>
        <p:txBody>
          <a:bodyPr>
            <a:normAutofit/>
          </a:bodyPr>
          <a:lstStyle/>
          <a:p>
            <a:r>
              <a:rPr lang="en-US" sz="3000" dirty="0"/>
              <a:t>THINKING about WRITING your FAMILY HISTORY in a </a:t>
            </a:r>
            <a:r>
              <a:rPr lang="en-US" sz="3000" dirty="0" smtClean="0"/>
              <a:t>“some” </a:t>
            </a:r>
            <a:r>
              <a:rPr lang="en-US" sz="3000" dirty="0"/>
              <a:t>FORMAT </a:t>
            </a:r>
          </a:p>
        </p:txBody>
      </p:sp>
      <p:sp>
        <p:nvSpPr>
          <p:cNvPr id="3" name="Content Placeholder 2"/>
          <p:cNvSpPr>
            <a:spLocks noGrp="1"/>
          </p:cNvSpPr>
          <p:nvPr>
            <p:ph idx="1"/>
          </p:nvPr>
        </p:nvSpPr>
        <p:spPr>
          <a:xfrm>
            <a:off x="304800" y="1930400"/>
            <a:ext cx="7467600" cy="4622800"/>
          </a:xfrm>
        </p:spPr>
        <p:txBody>
          <a:bodyPr>
            <a:normAutofit/>
          </a:bodyPr>
          <a:lstStyle/>
          <a:p>
            <a:r>
              <a:rPr lang="en-US" dirty="0" smtClean="0"/>
              <a:t>	 However, you do not have to make a long-term commitment to any database. Depending on the database, you can subscribe for  </a:t>
            </a:r>
            <a:r>
              <a:rPr lang="en-US" dirty="0" smtClean="0"/>
              <a:t>a limited time. </a:t>
            </a:r>
            <a:r>
              <a:rPr lang="en-US" dirty="0" smtClean="0"/>
              <a:t>Some other databases will charge you by the document. </a:t>
            </a:r>
          </a:p>
          <a:p>
            <a:pPr lvl="1"/>
            <a:r>
              <a:rPr lang="en-US" dirty="0" smtClean="0"/>
              <a:t>There are many smaller databases, they offer you records that are more specific, such as newspaper databases, cemetery databases and passenger lists, and they are great as an add-on to a main database. However, </a:t>
            </a:r>
            <a:r>
              <a:rPr lang="en-US" dirty="0" smtClean="0"/>
              <a:t>you </a:t>
            </a:r>
            <a:r>
              <a:rPr lang="en-US" dirty="0" smtClean="0"/>
              <a:t>should make yourself familiar with the major </a:t>
            </a:r>
            <a:r>
              <a:rPr lang="en-US" b="1" dirty="0" smtClean="0">
                <a:hlinkClick r:id="rId2"/>
              </a:rPr>
              <a:t>online genealogy </a:t>
            </a:r>
            <a:r>
              <a:rPr lang="en-US" dirty="0" smtClean="0"/>
              <a:t>databases if you are new to </a:t>
            </a:r>
            <a:r>
              <a:rPr lang="en-US" dirty="0" smtClean="0"/>
              <a:t>doing family </a:t>
            </a:r>
            <a:r>
              <a:rPr lang="en-US" dirty="0" smtClean="0"/>
              <a:t>research. Here are the bigger players to investigate to get you started. Keeping in mind, the above </a:t>
            </a:r>
            <a:r>
              <a:rPr lang="en-US" dirty="0" smtClean="0"/>
              <a:t>tips </a:t>
            </a:r>
            <a:r>
              <a:rPr lang="en-US" dirty="0" smtClean="0"/>
              <a:t>to determine which database is the best fit for your </a:t>
            </a:r>
            <a:r>
              <a:rPr lang="en-US" b="1" dirty="0" smtClean="0">
                <a:hlinkClick r:id="rId3"/>
              </a:rPr>
              <a:t>genealogy research</a:t>
            </a:r>
            <a:r>
              <a:rPr lang="en-US" b="1" dirty="0" smtClean="0"/>
              <a:t>. </a:t>
            </a:r>
            <a:br>
              <a:rPr lang="en-US" b="1" dirty="0" smtClean="0"/>
            </a:br>
            <a:r>
              <a:rPr lang="en-US" dirty="0" smtClean="0"/>
              <a:t/>
            </a:r>
            <a:br>
              <a:rPr lang="en-US" dirty="0" smtClean="0"/>
            </a:br>
            <a:r>
              <a:rPr lang="en-US" dirty="0" smtClean="0"/>
              <a:t>BEST EXAMPLES: </a:t>
            </a:r>
            <a:r>
              <a:rPr lang="en-US" b="1" dirty="0" smtClean="0">
                <a:solidFill>
                  <a:srgbClr val="00B0F0"/>
                </a:solidFill>
                <a:hlinkClick r:id="rId4"/>
              </a:rPr>
              <a:t>Ancestry.com</a:t>
            </a:r>
            <a:r>
              <a:rPr lang="en-US" b="1" dirty="0" smtClean="0">
                <a:solidFill>
                  <a:srgbClr val="00B0F0"/>
                </a:solidFill>
              </a:rPr>
              <a:t> </a:t>
            </a:r>
            <a:r>
              <a:rPr lang="en-US" b="1" dirty="0" smtClean="0"/>
              <a:t>  &amp;  </a:t>
            </a:r>
            <a:r>
              <a:rPr lang="en-US" b="1" dirty="0" smtClean="0">
                <a:hlinkClick r:id="rId5"/>
              </a:rPr>
              <a:t>Family </a:t>
            </a:r>
            <a:r>
              <a:rPr lang="en-US" b="1" u="sng" dirty="0" smtClean="0">
                <a:hlinkClick r:id="rId5"/>
              </a:rPr>
              <a:t>Search.org</a:t>
            </a:r>
            <a:r>
              <a:rPr lang="en-US" b="1" u="sng" dirty="0" smtClean="0"/>
              <a:t>     </a:t>
            </a:r>
            <a:r>
              <a:rPr lang="en-US" dirty="0" smtClean="0"/>
              <a:t/>
            </a:r>
            <a:br>
              <a:rPr lang="en-US" dirty="0" smtClean="0"/>
            </a:br>
            <a:endParaRPr lang="en-US" dirty="0"/>
          </a:p>
          <a:p>
            <a:endParaRPr lang="en-US" dirty="0"/>
          </a:p>
          <a:p>
            <a:endParaRPr lang="en-US" dirty="0"/>
          </a:p>
        </p:txBody>
      </p:sp>
    </p:spTree>
    <p:extLst>
      <p:ext uri="{BB962C8B-B14F-4D97-AF65-F5344CB8AC3E}">
        <p14:creationId xmlns:p14="http://schemas.microsoft.com/office/powerpoint/2010/main" xmlns="" val="797895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81000"/>
            <a:ext cx="6347713" cy="1320800"/>
          </a:xfrm>
        </p:spPr>
        <p:txBody>
          <a:bodyPr/>
          <a:lstStyle/>
          <a:p>
            <a:r>
              <a:rPr lang="en-US" dirty="0" smtClean="0"/>
              <a:t>BEFORE I START,               NOW WHAT????</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marL="0" indent="0">
              <a:buNone/>
            </a:pPr>
            <a:r>
              <a:rPr lang="en-US" sz="2600" b="1" dirty="0" smtClean="0"/>
              <a:t>THINK OF WRITING “THE STORY” AS A LIFE STORY</a:t>
            </a:r>
            <a:r>
              <a:rPr lang="en-US" sz="2600" dirty="0" smtClean="0"/>
              <a:t>.</a:t>
            </a:r>
          </a:p>
          <a:p>
            <a:pPr lvl="1"/>
            <a:r>
              <a:rPr lang="en-US" sz="1900" dirty="0" smtClean="0"/>
              <a:t>IF IT IS MY LIFE, THEN I NEED TO START WITH MY BIRTH AND               GO FORWARD.</a:t>
            </a:r>
          </a:p>
          <a:p>
            <a:pPr lvl="1"/>
            <a:r>
              <a:rPr lang="en-US" sz="1900" dirty="0" smtClean="0"/>
              <a:t>THE BEST HELPFUL TOOL WOULD BE A </a:t>
            </a:r>
            <a:r>
              <a:rPr lang="en-US" sz="1900" dirty="0" smtClean="0"/>
              <a:t>LISTING OF YEARLY           EVENTS</a:t>
            </a:r>
            <a:r>
              <a:rPr lang="en-US" sz="1900" dirty="0" smtClean="0"/>
              <a:t>, </a:t>
            </a:r>
            <a:r>
              <a:rPr lang="en-US" sz="1900" dirty="0" smtClean="0"/>
              <a:t>INCLUDING TIME LINES </a:t>
            </a:r>
            <a:r>
              <a:rPr lang="en-US" sz="1900" dirty="0" smtClean="0"/>
              <a:t>OF EVENTS.  </a:t>
            </a:r>
          </a:p>
          <a:p>
            <a:pPr lvl="1"/>
            <a:r>
              <a:rPr lang="en-US" sz="1900" dirty="0" smtClean="0"/>
              <a:t>WHAT DO I KNOW ABOUT MYSELF, FAMILY LIFE AND HISTORY             THAT FITS INTO EACH YEAR?  IS IT ORGANIZED?</a:t>
            </a:r>
          </a:p>
          <a:p>
            <a:pPr lvl="1"/>
            <a:r>
              <a:rPr lang="en-US" sz="1900" dirty="0" smtClean="0"/>
              <a:t>DON’T MANUFACTURE BUT LIST ONLY FACTUAL EVENTS AS               BEST YOU CAN RECALL OR FIND THROUGH RESEARCH.  </a:t>
            </a:r>
          </a:p>
          <a:p>
            <a:pPr lvl="1"/>
            <a:r>
              <a:rPr lang="en-US" sz="1900" dirty="0" smtClean="0"/>
              <a:t>BE ACCURATE BY OBSERVING THE NATURAL ORDER OF                  EVENTS IN YOUR LIFE TO PRESENT DAY!</a:t>
            </a:r>
          </a:p>
          <a:p>
            <a:pPr lvl="1"/>
            <a:r>
              <a:rPr lang="en-US" sz="1900" dirty="0" smtClean="0"/>
              <a:t>BE </a:t>
            </a:r>
            <a:r>
              <a:rPr lang="en-US" sz="1900" dirty="0" smtClean="0"/>
              <a:t>DECISIVE, QUOTE EXACTLY, </a:t>
            </a:r>
            <a:r>
              <a:rPr lang="en-US" sz="1900" dirty="0" smtClean="0"/>
              <a:t>AVOID </a:t>
            </a:r>
            <a:r>
              <a:rPr lang="en-US" sz="1900" dirty="0" smtClean="0"/>
              <a:t>CLICHES.  </a:t>
            </a:r>
          </a:p>
          <a:p>
            <a:pPr lvl="1"/>
            <a:r>
              <a:rPr lang="en-US" sz="1900" dirty="0" smtClean="0"/>
              <a:t>EACH PARAGRAPH SHOULD HAVE MATERIAL RELATING TO                 THAT </a:t>
            </a:r>
            <a:r>
              <a:rPr lang="en-US" sz="1900" dirty="0" smtClean="0"/>
              <a:t>SPECIFIC TIME </a:t>
            </a:r>
            <a:r>
              <a:rPr lang="en-US" sz="1900" dirty="0" smtClean="0"/>
              <a:t>PERIOD.  </a:t>
            </a:r>
            <a:endParaRPr lang="en-US" sz="1900" dirty="0"/>
          </a:p>
          <a:p>
            <a:pPr lvl="1"/>
            <a:r>
              <a:rPr lang="en-US" sz="1900" dirty="0" smtClean="0"/>
              <a:t>REMEMBER THE KEY TO SUCCESSFUL WRITING IS                  READABILITY.  SELECT THE BEST DETAILS TO MOVE THE                  STORY ALONG</a:t>
            </a:r>
            <a:r>
              <a:rPr lang="en-US" sz="1900" dirty="0" smtClean="0"/>
              <a:t>.  USE THE WOW FACTOR!</a:t>
            </a:r>
            <a:endParaRPr lang="en-US" sz="1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6347713" cy="1320800"/>
          </a:xfrm>
        </p:spPr>
        <p:txBody>
          <a:bodyPr>
            <a:normAutofit/>
          </a:bodyPr>
          <a:lstStyle/>
          <a:p>
            <a:r>
              <a:rPr lang="en-US" sz="3200" dirty="0" smtClean="0"/>
              <a:t>HOW DO I DO IT?  WHAT SHOULD I CONSIDER?</a:t>
            </a:r>
            <a:endParaRPr lang="en-US" sz="3200" dirty="0"/>
          </a:p>
        </p:txBody>
      </p:sp>
      <p:sp>
        <p:nvSpPr>
          <p:cNvPr id="3" name="Content Placeholder 2"/>
          <p:cNvSpPr>
            <a:spLocks noGrp="1"/>
          </p:cNvSpPr>
          <p:nvPr>
            <p:ph idx="1"/>
          </p:nvPr>
        </p:nvSpPr>
        <p:spPr>
          <a:xfrm>
            <a:off x="381000" y="1371600"/>
            <a:ext cx="6858000" cy="5105400"/>
          </a:xfrm>
        </p:spPr>
        <p:txBody>
          <a:bodyPr>
            <a:normAutofit/>
          </a:bodyPr>
          <a:lstStyle/>
          <a:p>
            <a:r>
              <a:rPr lang="en-US" sz="2400" b="1" dirty="0" smtClean="0"/>
              <a:t>KEY POINTS TO CONSIDER </a:t>
            </a:r>
          </a:p>
          <a:p>
            <a:pPr marL="457200" indent="-457200">
              <a:buFont typeface="Wingdings" pitchFamily="2" charset="2"/>
              <a:buChar char="v"/>
            </a:pPr>
            <a:r>
              <a:rPr lang="en-US" sz="2000" b="1" dirty="0" smtClean="0"/>
              <a:t>Determine the SCOPE of WORK.  It would be impossible to write one book that covered everything you </a:t>
            </a:r>
            <a:r>
              <a:rPr lang="en-US" sz="2000" b="1" dirty="0" smtClean="0"/>
              <a:t>know from your research. </a:t>
            </a:r>
            <a:r>
              <a:rPr lang="en-US" sz="2000" b="1" dirty="0" smtClean="0"/>
              <a:t>Instead, decide on a specific scope of work for your project. The more clearly you determine what you’re trying to accomplish, the easier it will be write out your narrative.  Keep it simple and stay organized!</a:t>
            </a:r>
          </a:p>
          <a:p>
            <a:pPr marL="457200" indent="-457200">
              <a:buFont typeface="Wingdings" pitchFamily="2" charset="2"/>
              <a:buChar char="v"/>
            </a:pPr>
            <a:r>
              <a:rPr lang="en-US" sz="2000" b="1" dirty="0" smtClean="0"/>
              <a:t>Some examples to ask yourself: Who will be my target audience?  Is this book for me, my immediate family or </a:t>
            </a:r>
            <a:r>
              <a:rPr lang="en-US" sz="2000" b="1" dirty="0" smtClean="0"/>
              <a:t>for the public, i.e., </a:t>
            </a:r>
            <a:r>
              <a:rPr lang="en-US" sz="2000" b="1" dirty="0" smtClean="0"/>
              <a:t>for a historical society </a:t>
            </a:r>
            <a:r>
              <a:rPr lang="en-US" sz="2000" b="1" dirty="0" smtClean="0"/>
              <a:t>or a </a:t>
            </a:r>
            <a:r>
              <a:rPr lang="en-US" sz="2000" b="1" dirty="0" smtClean="0"/>
              <a:t>library?   Remember, you are the storyteller.</a:t>
            </a:r>
          </a:p>
          <a:p>
            <a:pPr marL="457200" indent="-457200">
              <a:buFont typeface="Wingdings" pitchFamily="2" charset="2"/>
              <a:buChar char="v"/>
            </a:pPr>
            <a:r>
              <a:rPr lang="en-US" sz="2000" b="1" dirty="0" smtClean="0"/>
              <a:t>Your FAMILY HISTORY should be INFORMATIVE, ENGAGING and ENTERTAINING.</a:t>
            </a:r>
          </a:p>
          <a:p>
            <a:pPr marL="457200" indent="-457200">
              <a:buFont typeface="+mj-lt"/>
              <a:buAutoNum type="arabicPeriod"/>
            </a:pPr>
            <a:endParaRPr lang="en-US" sz="1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DO IT?  WHAT SHOULD I CONSIDER?</a:t>
            </a:r>
            <a:endParaRPr lang="en-US" dirty="0"/>
          </a:p>
        </p:txBody>
      </p:sp>
      <p:sp>
        <p:nvSpPr>
          <p:cNvPr id="3" name="Content Placeholder 2"/>
          <p:cNvSpPr>
            <a:spLocks noGrp="1"/>
          </p:cNvSpPr>
          <p:nvPr>
            <p:ph idx="1"/>
          </p:nvPr>
        </p:nvSpPr>
        <p:spPr>
          <a:xfrm>
            <a:off x="609599" y="2160590"/>
            <a:ext cx="6347714" cy="4164010"/>
          </a:xfrm>
        </p:spPr>
        <p:txBody>
          <a:bodyPr>
            <a:normAutofit fontScale="92500" lnSpcReduction="20000"/>
          </a:bodyPr>
          <a:lstStyle/>
          <a:p>
            <a:pPr marL="457200" indent="-457200">
              <a:buFont typeface="+mj-lt"/>
              <a:buAutoNum type="arabicPeriod"/>
            </a:pPr>
            <a:r>
              <a:rPr lang="en-US" sz="2200" b="1" dirty="0" smtClean="0"/>
              <a:t>Do I want to trace one surname completely or several connected families in that line?  Or do I want to try to do multiple </a:t>
            </a:r>
            <a:r>
              <a:rPr lang="en-US" sz="2200" b="1" dirty="0" smtClean="0"/>
              <a:t>family lines</a:t>
            </a:r>
            <a:r>
              <a:rPr lang="en-US" sz="2200" b="1" dirty="0" smtClean="0"/>
              <a:t>?</a:t>
            </a:r>
          </a:p>
          <a:p>
            <a:pPr marL="857250" lvl="1" indent="-457200">
              <a:buFont typeface="Wingdings" pitchFamily="2" charset="2"/>
              <a:buChar char="v"/>
            </a:pPr>
            <a:r>
              <a:rPr lang="en-US" sz="1900" dirty="0" smtClean="0"/>
              <a:t>Tracing one surname fully will mean researching all branches or one branch from a particular ancestor to the present (or a time frame you choose).  </a:t>
            </a:r>
          </a:p>
          <a:p>
            <a:pPr marL="857250" lvl="1" indent="-457200">
              <a:buFont typeface="Wingdings" pitchFamily="2" charset="2"/>
              <a:buChar char="v"/>
            </a:pPr>
            <a:r>
              <a:rPr lang="en-US" sz="1900" dirty="0" smtClean="0"/>
              <a:t>If your choice is to do many connected lines, you will probably limit how many descendants to include. </a:t>
            </a:r>
            <a:r>
              <a:rPr lang="en-US" sz="1900" b="1" u="sng" dirty="0" smtClean="0">
                <a:solidFill>
                  <a:srgbClr val="FF0000"/>
                </a:solidFill>
              </a:rPr>
              <a:t>This is not recommended by our group.  </a:t>
            </a:r>
            <a:r>
              <a:rPr lang="en-US" sz="1900" dirty="0" smtClean="0"/>
              <a:t>A book dedicated to all related surnames will be the most limited in what is included as to descendants.</a:t>
            </a:r>
          </a:p>
          <a:p>
            <a:pPr marL="857250" lvl="1" indent="-457200">
              <a:buFont typeface="Wingdings" pitchFamily="2" charset="2"/>
              <a:buChar char="v"/>
            </a:pPr>
            <a:r>
              <a:rPr lang="en-US" sz="1900" dirty="0" smtClean="0"/>
              <a:t>Remember to take into account the size you want your book to be,  not making it too large to be read and be used.  </a:t>
            </a:r>
          </a:p>
          <a:p>
            <a:pPr>
              <a:buFont typeface="+mj-lt"/>
              <a:buAutoNum type="arabicPeriod"/>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DO I DO IT?  WHAT SHOULD I CONSIDER?</a:t>
            </a:r>
            <a:endParaRPr lang="en-US" sz="3200" dirty="0"/>
          </a:p>
        </p:txBody>
      </p:sp>
      <p:sp>
        <p:nvSpPr>
          <p:cNvPr id="3" name="Content Placeholder 2"/>
          <p:cNvSpPr>
            <a:spLocks noGrp="1"/>
          </p:cNvSpPr>
          <p:nvPr>
            <p:ph idx="1"/>
          </p:nvPr>
        </p:nvSpPr>
        <p:spPr>
          <a:xfrm>
            <a:off x="304800" y="1981200"/>
            <a:ext cx="7238999" cy="4572000"/>
          </a:xfrm>
        </p:spPr>
        <p:txBody>
          <a:bodyPr>
            <a:normAutofit lnSpcReduction="10000"/>
          </a:bodyPr>
          <a:lstStyle/>
          <a:p>
            <a:pPr marL="514350" indent="-514350">
              <a:buNone/>
            </a:pPr>
            <a:r>
              <a:rPr lang="en-US" sz="2200" b="1" dirty="0" smtClean="0"/>
              <a:t>OTHER QUESTIONS TO PONDER……</a:t>
            </a:r>
          </a:p>
          <a:p>
            <a:pPr marL="514350" indent="-514350">
              <a:buFont typeface="+mj-lt"/>
              <a:buAutoNum type="arabicPeriod"/>
            </a:pPr>
            <a:r>
              <a:rPr lang="en-US" sz="2400" b="1" dirty="0" smtClean="0"/>
              <a:t>What about my time frame?  On a given Sur Name, </a:t>
            </a:r>
            <a:r>
              <a:rPr lang="en-US" sz="2400" dirty="0" smtClean="0"/>
              <a:t>do I use from old country to present or from immigration, etc., or just a certain time period?  </a:t>
            </a:r>
          </a:p>
          <a:p>
            <a:pPr marL="514350" indent="-514350">
              <a:buFont typeface="+mj-lt"/>
              <a:buAutoNum type="arabicPeriod"/>
            </a:pPr>
            <a:r>
              <a:rPr lang="en-US" sz="2400" b="1" dirty="0" smtClean="0"/>
              <a:t>Do I want an entire history or just from where I found them in the States or the </a:t>
            </a:r>
            <a:r>
              <a:rPr lang="en-US" sz="2400" b="1" dirty="0" smtClean="0"/>
              <a:t>Old </a:t>
            </a:r>
            <a:r>
              <a:rPr lang="en-US" sz="2400" b="1" dirty="0" smtClean="0"/>
              <a:t>C</a:t>
            </a:r>
            <a:r>
              <a:rPr lang="en-US" sz="2400" b="1" dirty="0" smtClean="0"/>
              <a:t>ountry</a:t>
            </a:r>
            <a:r>
              <a:rPr lang="en-US" sz="2400" b="1" dirty="0" smtClean="0"/>
              <a:t>?</a:t>
            </a:r>
            <a:r>
              <a:rPr lang="en-US" sz="2400" dirty="0" smtClean="0"/>
              <a:t>  I must make a decision on this!</a:t>
            </a:r>
          </a:p>
          <a:p>
            <a:pPr marL="514350" indent="-514350">
              <a:buFont typeface="+mj-lt"/>
              <a:buAutoNum type="arabicPeriod"/>
            </a:pPr>
            <a:r>
              <a:rPr lang="en-US" sz="2400" b="1" dirty="0" smtClean="0"/>
              <a:t>You don’t have to write a large narrative on each person. </a:t>
            </a:r>
            <a:r>
              <a:rPr lang="en-US" sz="2400" dirty="0" smtClean="0"/>
              <a:t>Short, sweet and to the point.</a:t>
            </a:r>
            <a:endParaRPr lang="en-US" sz="2400" b="1" dirty="0" smtClean="0"/>
          </a:p>
          <a:p>
            <a:pPr marL="514350" indent="-514350">
              <a:buFont typeface="+mj-lt"/>
              <a:buAutoNum type="arabicPeriod"/>
            </a:pPr>
            <a:r>
              <a:rPr lang="en-US" sz="2400" b="1" dirty="0" smtClean="0"/>
              <a:t>You can write even if you are still researching. </a:t>
            </a:r>
            <a:r>
              <a:rPr lang="en-US" sz="2400" dirty="0" smtClean="0"/>
              <a:t>Don’t make a habit of this.</a:t>
            </a:r>
            <a:r>
              <a:rPr lang="en-US" sz="2400" b="1" dirty="0" smtClean="0"/>
              <a:t>              </a:t>
            </a:r>
            <a:endParaRPr lang="en-US" sz="24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3171</TotalTime>
  <Words>1695</Words>
  <Application>Microsoft Office PowerPoint</Application>
  <PresentationFormat>On-screen Show (4:3)</PresentationFormat>
  <Paragraphs>89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HOW IN THE WORLD  CAN I POSSIBLY WRITE  A FAMILY HISTORY BOOK?</vt:lpstr>
      <vt:lpstr>A QUESTION FOR THE GROUP</vt:lpstr>
      <vt:lpstr>THINKING about WRITING your FAMILY HISTORY in a “some” FORMAT  </vt:lpstr>
      <vt:lpstr>THINKING about WRITING your FAMILY HISTORY in a “some” FORMAT </vt:lpstr>
      <vt:lpstr>THINKING about WRITING your FAMILY HISTORY in a “some” FORMAT </vt:lpstr>
      <vt:lpstr>BEFORE I START,               NOW WHAT????</vt:lpstr>
      <vt:lpstr>HOW DO I DO IT?  WHAT SHOULD I CONSIDER?</vt:lpstr>
      <vt:lpstr>HOW DO I DO IT?  WHAT SHOULD I CONSIDER?</vt:lpstr>
      <vt:lpstr>HOW DO I DO IT?  WHAT SHOULD I CONSIDER?</vt:lpstr>
      <vt:lpstr> WHAT ELSE SHOULD BE CONSIDERED?</vt:lpstr>
      <vt:lpstr>WHAT ELSE SHOULD BE CONSIDERED?</vt:lpstr>
      <vt:lpstr>THE LOGISTICS OF YOUR BOOK</vt:lpstr>
      <vt:lpstr>EXAMPLE OF FOOTNOTE USAGE FROM TERRY MANNING’s “Genealogy Study Group”, Lawrencevill e, GA.</vt:lpstr>
      <vt:lpstr>FINAL THOUGHTS</vt:lpstr>
      <vt:lpstr>FINAL THOUGHTS CONTINUED</vt:lpstr>
      <vt:lpstr>OTHER THINGS TO CONTEMPLATE AND LEARN FROM!</vt:lpstr>
      <vt:lpstr>OTHER THINGS TO CONTEMPLATE AND LEARN FROM!</vt:lpstr>
      <vt:lpstr>WHAT SOFTWARE SHOULD YOU USE FOR YOUR BOOK?</vt:lpstr>
      <vt:lpstr>THANK YOU FOR YOUR ATTENTION AND GOOD WRITING TO ALL GOING FORWARD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IN THE WORLD CAN I POSSIBLY WRITE A FAMILY HISTORY BOOK?</dc:title>
  <dc:creator>Robert Volz</dc:creator>
  <cp:lastModifiedBy>Robert Volz</cp:lastModifiedBy>
  <cp:revision>112</cp:revision>
  <dcterms:created xsi:type="dcterms:W3CDTF">2015-06-22T19:22:57Z</dcterms:created>
  <dcterms:modified xsi:type="dcterms:W3CDTF">2015-07-11T20:39:03Z</dcterms:modified>
</cp:coreProperties>
</file>